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Work Sans"/>
      <p:regular r:id="rId40"/>
      <p:bold r:id="rId41"/>
      <p:italic r:id="rId42"/>
      <p:boldItalic r:id="rId43"/>
    </p:embeddedFont>
    <p:embeddedFont>
      <p:font typeface="Work Sans Regular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762F057-010A-4C55-A055-13868606EA13}">
  <a:tblStyle styleId="{2762F057-010A-4C55-A055-13868606EA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WorkSans-regular.fntdata"/><Relationship Id="rId20" Type="http://schemas.openxmlformats.org/officeDocument/2006/relationships/slide" Target="slides/slide14.xml"/><Relationship Id="rId42" Type="http://schemas.openxmlformats.org/officeDocument/2006/relationships/font" Target="fonts/WorkSans-italic.fntdata"/><Relationship Id="rId41" Type="http://schemas.openxmlformats.org/officeDocument/2006/relationships/font" Target="fonts/WorkSans-bold.fntdata"/><Relationship Id="rId22" Type="http://schemas.openxmlformats.org/officeDocument/2006/relationships/slide" Target="slides/slide16.xml"/><Relationship Id="rId44" Type="http://schemas.openxmlformats.org/officeDocument/2006/relationships/font" Target="fonts/WorkSansRegular-regular.fntdata"/><Relationship Id="rId21" Type="http://schemas.openxmlformats.org/officeDocument/2006/relationships/slide" Target="slides/slide15.xml"/><Relationship Id="rId43" Type="http://schemas.openxmlformats.org/officeDocument/2006/relationships/font" Target="fonts/WorkSans-boldItalic.fntdata"/><Relationship Id="rId24" Type="http://schemas.openxmlformats.org/officeDocument/2006/relationships/slide" Target="slides/slide18.xml"/><Relationship Id="rId46" Type="http://schemas.openxmlformats.org/officeDocument/2006/relationships/font" Target="fonts/WorkSansRegular-italic.fntdata"/><Relationship Id="rId23" Type="http://schemas.openxmlformats.org/officeDocument/2006/relationships/slide" Target="slides/slide17.xml"/><Relationship Id="rId45" Type="http://schemas.openxmlformats.org/officeDocument/2006/relationships/font" Target="fonts/WorkSansRegular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schemas.openxmlformats.org/officeDocument/2006/relationships/font" Target="fonts/WorkSansRegular-bold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cfcb89f42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cfcb89f42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cfcb89f42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cfcb89f42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cfcb89f42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cfcb89f42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cfcb89f42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cfcb89f42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cfcb89f42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cfcb89f42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cfcb89f42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cfcb89f42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cfcb89f42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cfcb89f42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Procedure: Zoomed participants and asked them to share screen as they went through the Marvel interface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9cfcb89f42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9cfcb89f42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cfcb89f42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9cfcb89f42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d0d9c5c7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d0d9c5c7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cfcb89f4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cfcb89f4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9cfcb89f42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9cfcb89f42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cfcb89f42_1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9cfcb89f42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cfcb89f42_1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9cfcb89f42_1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cfcb89f42_1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9cfcb89f42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cfcb89f42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9cfcb89f42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9cfcb89f42_1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9cfcb89f42_1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9cfcb89f42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9cfcb89f42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9cfcb89f42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9cfcb89f42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9cfcb89f42_1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9cfcb89f42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9cfcb89f42_1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9cfcb89f42_1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cfcb89f4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cfcb89f4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cfcb89f42_1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9cfcb89f42_1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9cfcb89f42_1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9cfcb89f42_1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cfcb89f42_1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cfcb89f42_1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9d0d9c5c7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9d0d9c5c7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cfcb89f4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cfcb89f4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cfcb89f4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cfcb89f4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cfcb89f4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cfcb89f4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cfcb89f42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cfcb89f4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cfcb89f42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cfcb89f42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cfcb89f42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cfcb89f4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AutoNum type="arabicPeriod"/>
            </a:pPr>
            <a:r>
              <a:rPr lang="en"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(Task wise  &amp; personality wise)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marvelapp.com/prototype/130i23ie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7.jpg"/><Relationship Id="rId5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211550" y="3725800"/>
            <a:ext cx="6720900" cy="900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Low-Fi Prototype &amp; Testing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Neha Chetry, Victoria Ding, Ingrid Fan, Isha Kumar </a:t>
            </a:r>
            <a:endParaRPr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/>
          <p:nvPr/>
        </p:nvSpPr>
        <p:spPr>
          <a:xfrm>
            <a:off x="547900" y="1059275"/>
            <a:ext cx="2788200" cy="136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Integration of a social component.</a:t>
            </a:r>
            <a:endParaRPr sz="1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9" name="Google Shape;119;p22"/>
          <p:cNvSpPr/>
          <p:nvPr/>
        </p:nvSpPr>
        <p:spPr>
          <a:xfrm>
            <a:off x="5777600" y="1059275"/>
            <a:ext cx="2788200" cy="136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Map feature: Enabling relaxed 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discovery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of wellness programs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0" name="Google Shape;120;p22"/>
          <p:cNvSpPr/>
          <p:nvPr/>
        </p:nvSpPr>
        <p:spPr>
          <a:xfrm>
            <a:off x="547900" y="2647950"/>
            <a:ext cx="2788200" cy="136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The wellness bouquet/visualization and its </a:t>
            </a: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attention</a:t>
            </a: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to action</a:t>
            </a:r>
            <a:endParaRPr/>
          </a:p>
        </p:txBody>
      </p:sp>
      <p:sp>
        <p:nvSpPr>
          <p:cNvPr id="121" name="Google Shape;121;p22"/>
          <p:cNvSpPr/>
          <p:nvPr/>
        </p:nvSpPr>
        <p:spPr>
          <a:xfrm>
            <a:off x="5777600" y="2626750"/>
            <a:ext cx="2788200" cy="136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Matching feature: providing a tailored metric by which users can rank resources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2" name="Google Shape;122;p22"/>
          <p:cNvSpPr/>
          <p:nvPr/>
        </p:nvSpPr>
        <p:spPr>
          <a:xfrm>
            <a:off x="3744000" y="2885650"/>
            <a:ext cx="1656000" cy="16194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Requiring weekly rather than daily journaling 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1750" y="1844800"/>
            <a:ext cx="434075" cy="4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7850" y="3674000"/>
            <a:ext cx="434075" cy="49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/>
          <p:nvPr/>
        </p:nvSpPr>
        <p:spPr>
          <a:xfrm>
            <a:off x="7056900" y="1059700"/>
            <a:ext cx="1841400" cy="785100"/>
          </a:xfrm>
          <a:prstGeom prst="roundRect">
            <a:avLst>
              <a:gd fmla="val 16667" name="adj"/>
            </a:avLst>
          </a:prstGeom>
          <a:solidFill>
            <a:srgbClr val="F3AF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Low activation energy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7056900" y="1983625"/>
            <a:ext cx="1841400" cy="785100"/>
          </a:xfrm>
          <a:prstGeom prst="roundRect">
            <a:avLst>
              <a:gd fmla="val 16667" name="adj"/>
            </a:avLst>
          </a:prstGeom>
          <a:solidFill>
            <a:srgbClr val="F3AF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Two simple user actions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7150" y="2326575"/>
            <a:ext cx="434075" cy="4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3600" y="2172075"/>
            <a:ext cx="434075" cy="4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406775"/>
            <a:ext cx="434075" cy="4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1375" y="2330575"/>
            <a:ext cx="434075" cy="49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/>
          <p:nvPr/>
        </p:nvSpPr>
        <p:spPr>
          <a:xfrm>
            <a:off x="7056900" y="1059700"/>
            <a:ext cx="1841400" cy="785100"/>
          </a:xfrm>
          <a:prstGeom prst="roundRect">
            <a:avLst>
              <a:gd fmla="val 16667" name="adj"/>
            </a:avLst>
          </a:prstGeom>
          <a:solidFill>
            <a:srgbClr val="F3AF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Work Sans"/>
                <a:ea typeface="Work Sans"/>
                <a:cs typeface="Work Sans"/>
                <a:sym typeface="Work Sans"/>
              </a:rPr>
              <a:t>Journaling is a big ask</a:t>
            </a:r>
            <a:endParaRPr sz="12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2" name="Google Shape;142;p24"/>
          <p:cNvSpPr/>
          <p:nvPr/>
        </p:nvSpPr>
        <p:spPr>
          <a:xfrm>
            <a:off x="7056900" y="1952700"/>
            <a:ext cx="1841400" cy="1095300"/>
          </a:xfrm>
          <a:prstGeom prst="roundRect">
            <a:avLst>
              <a:gd fmla="val 16667" name="adj"/>
            </a:avLst>
          </a:prstGeom>
          <a:solidFill>
            <a:srgbClr val="F3AF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Work Sans"/>
                <a:ea typeface="Work Sans"/>
                <a:cs typeface="Work Sans"/>
                <a:sym typeface="Work Sans"/>
              </a:rPr>
              <a:t>Requires more c</a:t>
            </a:r>
            <a:r>
              <a:rPr lang="en" sz="1200">
                <a:latin typeface="Work Sans"/>
                <a:ea typeface="Work Sans"/>
                <a:cs typeface="Work Sans"/>
                <a:sym typeface="Work Sans"/>
              </a:rPr>
              <a:t>ognitive action matching + interpreting + writing</a:t>
            </a:r>
            <a:endParaRPr sz="12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7650" y="3556625"/>
            <a:ext cx="434075" cy="4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5600" y="3556625"/>
            <a:ext cx="434075" cy="4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3875" y="3384025"/>
            <a:ext cx="434075" cy="4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200" y="3310125"/>
            <a:ext cx="434075" cy="49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/>
        </p:nvSpPr>
        <p:spPr>
          <a:xfrm>
            <a:off x="1152525" y="3800475"/>
            <a:ext cx="17532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Work Sans"/>
                <a:ea typeface="Work Sans"/>
                <a:cs typeface="Work Sans"/>
                <a:sym typeface="Work Sans"/>
              </a:rPr>
              <a:t>Horizontal Scroll</a:t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3" name="Google Shape;153;p25"/>
          <p:cNvSpPr txBox="1"/>
          <p:nvPr/>
        </p:nvSpPr>
        <p:spPr>
          <a:xfrm>
            <a:off x="4909550" y="3800475"/>
            <a:ext cx="17532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Work Sans"/>
                <a:ea typeface="Work Sans"/>
                <a:cs typeface="Work Sans"/>
                <a:sym typeface="Work Sans"/>
              </a:rPr>
              <a:t>Record Audio</a:t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4" name="Google Shape;154;p25"/>
          <p:cNvSpPr/>
          <p:nvPr/>
        </p:nvSpPr>
        <p:spPr>
          <a:xfrm>
            <a:off x="1754900" y="4135275"/>
            <a:ext cx="1841400" cy="785100"/>
          </a:xfrm>
          <a:prstGeom prst="roundRect">
            <a:avLst>
              <a:gd fmla="val 16667" name="adj"/>
            </a:avLst>
          </a:prstGeom>
          <a:solidFill>
            <a:srgbClr val="F3AF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Work Sans"/>
                <a:ea typeface="Work Sans"/>
                <a:cs typeface="Work Sans"/>
                <a:sym typeface="Work Sans"/>
              </a:rPr>
              <a:t>2 complex user actions: horizontal scroll and voice recording</a:t>
            </a:r>
            <a:endParaRPr sz="11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5" name="Google Shape;155;p25"/>
          <p:cNvSpPr/>
          <p:nvPr/>
        </p:nvSpPr>
        <p:spPr>
          <a:xfrm>
            <a:off x="3779525" y="4135275"/>
            <a:ext cx="1841400" cy="785100"/>
          </a:xfrm>
          <a:prstGeom prst="roundRect">
            <a:avLst>
              <a:gd fmla="val 16667" name="adj"/>
            </a:avLst>
          </a:prstGeom>
          <a:solidFill>
            <a:srgbClr val="F3AF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Work Sans"/>
                <a:ea typeface="Work Sans"/>
                <a:cs typeface="Work Sans"/>
                <a:sym typeface="Work Sans"/>
              </a:rPr>
              <a:t>Largest number of user actions in total</a:t>
            </a:r>
            <a:endParaRPr sz="12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6" name="Google Shape;156;p25"/>
          <p:cNvSpPr/>
          <p:nvPr/>
        </p:nvSpPr>
        <p:spPr>
          <a:xfrm>
            <a:off x="5804150" y="4135275"/>
            <a:ext cx="1841400" cy="785100"/>
          </a:xfrm>
          <a:prstGeom prst="roundRect">
            <a:avLst>
              <a:gd fmla="val 16667" name="adj"/>
            </a:avLst>
          </a:prstGeom>
          <a:solidFill>
            <a:srgbClr val="F3AF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Work Sans"/>
                <a:ea typeface="Work Sans"/>
                <a:cs typeface="Work Sans"/>
                <a:sym typeface="Work Sans"/>
              </a:rPr>
              <a:t>Feature anticipated to be useful to power users</a:t>
            </a:r>
            <a:endParaRPr sz="12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/>
          <p:nvPr/>
        </p:nvSpPr>
        <p:spPr>
          <a:xfrm>
            <a:off x="2036825" y="895275"/>
            <a:ext cx="5019900" cy="4063200"/>
          </a:xfrm>
          <a:prstGeom prst="roundRect">
            <a:avLst>
              <a:gd fmla="val 860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5950" y="971650"/>
            <a:ext cx="4688626" cy="391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/>
        </p:nvSpPr>
        <p:spPr>
          <a:xfrm>
            <a:off x="1568200" y="3838100"/>
            <a:ext cx="175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COMPUTER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3695400" y="3832000"/>
            <a:ext cx="175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FACILITATOR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5709750" y="3838100"/>
            <a:ext cx="175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OBSERVER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/>
          <p:nvPr/>
        </p:nvSpPr>
        <p:spPr>
          <a:xfrm>
            <a:off x="833250" y="1769400"/>
            <a:ext cx="1666500" cy="1604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"/>
                <a:ea typeface="Work Sans"/>
                <a:cs typeface="Work Sans"/>
                <a:sym typeface="Work Sans"/>
              </a:rPr>
              <a:t>5 </a:t>
            </a:r>
            <a:r>
              <a:rPr lang="en" sz="1100">
                <a:latin typeface="Work Sans"/>
                <a:ea typeface="Work Sans"/>
                <a:cs typeface="Work Sans"/>
                <a:sym typeface="Work Sans"/>
              </a:rPr>
              <a:t>PARTICIPANTS</a:t>
            </a:r>
            <a:endParaRPr sz="11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8" name="Google Shape;178;p28"/>
          <p:cNvSpPr/>
          <p:nvPr/>
        </p:nvSpPr>
        <p:spPr>
          <a:xfrm>
            <a:off x="6507850" y="1769400"/>
            <a:ext cx="1666500" cy="1604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Work Sans"/>
                <a:ea typeface="Work Sans"/>
                <a:cs typeface="Work Sans"/>
                <a:sym typeface="Work Sans"/>
              </a:rPr>
              <a:t>20s-30s</a:t>
            </a:r>
            <a:r>
              <a:rPr lang="en" sz="190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100">
                <a:latin typeface="Work Sans"/>
                <a:ea typeface="Work Sans"/>
                <a:cs typeface="Work Sans"/>
                <a:sym typeface="Work Sans"/>
              </a:rPr>
              <a:t>AGE RANGE</a:t>
            </a:r>
            <a:endParaRPr sz="11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9" name="Google Shape;179;p28"/>
          <p:cNvSpPr/>
          <p:nvPr/>
        </p:nvSpPr>
        <p:spPr>
          <a:xfrm>
            <a:off x="3738750" y="3300250"/>
            <a:ext cx="1666500" cy="1604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Work Sans"/>
                <a:ea typeface="Work Sans"/>
                <a:cs typeface="Work Sans"/>
                <a:sym typeface="Work Sans"/>
              </a:rPr>
              <a:t>REDDIT</a:t>
            </a:r>
            <a:r>
              <a:rPr lang="en" sz="190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100">
                <a:latin typeface="Work Sans"/>
                <a:ea typeface="Work Sans"/>
                <a:cs typeface="Work Sans"/>
                <a:sym typeface="Work Sans"/>
              </a:rPr>
              <a:t>RECRUITED VIA</a:t>
            </a:r>
            <a:endParaRPr sz="11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0" name="Google Shape;180;p28"/>
          <p:cNvSpPr/>
          <p:nvPr/>
        </p:nvSpPr>
        <p:spPr>
          <a:xfrm>
            <a:off x="5161925" y="3895750"/>
            <a:ext cx="999000" cy="1009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Work Sans"/>
                <a:ea typeface="Work Sans"/>
                <a:cs typeface="Work Sans"/>
                <a:sym typeface="Work Sans"/>
              </a:rPr>
              <a:t>5-8 minutes</a:t>
            </a:r>
            <a:endParaRPr sz="10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/>
          <p:nvPr/>
        </p:nvSpPr>
        <p:spPr>
          <a:xfrm>
            <a:off x="3046200" y="1144225"/>
            <a:ext cx="2746800" cy="855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Users appreciated the hand drawn feel. 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7" name="Google Shape;187;p29"/>
          <p:cNvSpPr/>
          <p:nvPr/>
        </p:nvSpPr>
        <p:spPr>
          <a:xfrm>
            <a:off x="5931475" y="1144225"/>
            <a:ext cx="2915400" cy="1040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Most positive engagement was with the most visual portions of the prototype (e.g. emojis, flowers)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8" name="Google Shape;188;p29"/>
          <p:cNvSpPr/>
          <p:nvPr/>
        </p:nvSpPr>
        <p:spPr>
          <a:xfrm>
            <a:off x="257225" y="1144225"/>
            <a:ext cx="2650500" cy="855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Overall positive response to concept.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224" y="703749"/>
            <a:ext cx="549950" cy="59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9"/>
          <p:cNvSpPr txBox="1"/>
          <p:nvPr/>
        </p:nvSpPr>
        <p:spPr>
          <a:xfrm>
            <a:off x="5144250" y="2915775"/>
            <a:ext cx="6939300" cy="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9"/>
          <p:cNvSpPr/>
          <p:nvPr/>
        </p:nvSpPr>
        <p:spPr>
          <a:xfrm>
            <a:off x="5931475" y="2623800"/>
            <a:ext cx="2915400" cy="1040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Lack of clarity about the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relationship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between the bouquet and resources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2" name="Google Shape;192;p29"/>
          <p:cNvSpPr/>
          <p:nvPr/>
        </p:nvSpPr>
        <p:spPr>
          <a:xfrm>
            <a:off x="3094350" y="2623800"/>
            <a:ext cx="2650500" cy="1040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Initial confusion with language for journal prompts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3" name="Google Shape;193;p29"/>
          <p:cNvSpPr/>
          <p:nvPr/>
        </p:nvSpPr>
        <p:spPr>
          <a:xfrm>
            <a:off x="257225" y="2623800"/>
            <a:ext cx="2650500" cy="855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Emojis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may be too restrictive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94" name="Google Shape;19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6925" y="2419350"/>
            <a:ext cx="549950" cy="58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9"/>
          <p:cNvSpPr/>
          <p:nvPr/>
        </p:nvSpPr>
        <p:spPr>
          <a:xfrm>
            <a:off x="3094350" y="3798525"/>
            <a:ext cx="2650500" cy="855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Users kept wanting to modify prior choices (go back)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0"/>
          <p:cNvSpPr/>
          <p:nvPr/>
        </p:nvSpPr>
        <p:spPr>
          <a:xfrm>
            <a:off x="403500" y="1604263"/>
            <a:ext cx="2650500" cy="855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Make the navigation more intuitive 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2" name="Google Shape;202;p30"/>
          <p:cNvSpPr/>
          <p:nvPr/>
        </p:nvSpPr>
        <p:spPr>
          <a:xfrm>
            <a:off x="3246750" y="1604263"/>
            <a:ext cx="2650500" cy="855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Clarify the bouquet metaphor. 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3" name="Google Shape;203;p30"/>
          <p:cNvSpPr/>
          <p:nvPr/>
        </p:nvSpPr>
        <p:spPr>
          <a:xfrm>
            <a:off x="6090000" y="1604263"/>
            <a:ext cx="2650500" cy="855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Restructure the language of journal prompts 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4" name="Google Shape;204;p30"/>
          <p:cNvSpPr/>
          <p:nvPr/>
        </p:nvSpPr>
        <p:spPr>
          <a:xfrm>
            <a:off x="2119500" y="2212938"/>
            <a:ext cx="1010700" cy="9621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Work Sans"/>
                <a:ea typeface="Work Sans"/>
                <a:cs typeface="Work Sans"/>
                <a:sym typeface="Work Sans"/>
              </a:rPr>
              <a:t>Add more back buttons</a:t>
            </a:r>
            <a:endParaRPr sz="10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5" name="Google Shape;205;p30"/>
          <p:cNvSpPr/>
          <p:nvPr/>
        </p:nvSpPr>
        <p:spPr>
          <a:xfrm>
            <a:off x="6090000" y="2653338"/>
            <a:ext cx="2650500" cy="96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Reduce the text-heavy appearance of the journaling task flow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6" name="Google Shape;206;p30"/>
          <p:cNvSpPr/>
          <p:nvPr/>
        </p:nvSpPr>
        <p:spPr>
          <a:xfrm>
            <a:off x="3246750" y="2630538"/>
            <a:ext cx="2650500" cy="855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Explore privacy concerns r.e. bouquet sharing. 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7" name="Google Shape;207;p30"/>
          <p:cNvSpPr/>
          <p:nvPr/>
        </p:nvSpPr>
        <p:spPr>
          <a:xfrm>
            <a:off x="5019300" y="1091250"/>
            <a:ext cx="1276500" cy="11790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Work Sans"/>
                <a:ea typeface="Work Sans"/>
                <a:cs typeface="Work Sans"/>
                <a:sym typeface="Work Sans"/>
              </a:rPr>
              <a:t>Provide other visualization options</a:t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9EACF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/>
        </p:nvSpPr>
        <p:spPr>
          <a:xfrm>
            <a:off x="3070350" y="2151600"/>
            <a:ext cx="30033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Work Sans"/>
                <a:ea typeface="Work Sans"/>
                <a:cs typeface="Work Sans"/>
                <a:sym typeface="Work Sans"/>
              </a:rPr>
              <a:t>Questions?</a:t>
            </a:r>
            <a:endParaRPr sz="40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560075" y="3786675"/>
            <a:ext cx="175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Isha K.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648425" y="3786675"/>
            <a:ext cx="175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Ingri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d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F.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736775" y="3786675"/>
            <a:ext cx="175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Victoria D.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6825125" y="3786675"/>
            <a:ext cx="175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Neha C.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E4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/>
          <p:nvPr/>
        </p:nvSpPr>
        <p:spPr>
          <a:xfrm>
            <a:off x="243525" y="219175"/>
            <a:ext cx="2544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Top 2 Design Ideas (Initial)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23" name="Google Shape;2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338" y="796625"/>
            <a:ext cx="4669324" cy="385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E4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/>
        </p:nvSpPr>
        <p:spPr>
          <a:xfrm>
            <a:off x="243525" y="219175"/>
            <a:ext cx="2544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Top 2 Design Ideas (Initial)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29" name="Google Shape;22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90338"/>
            <a:ext cx="8839199" cy="2762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E4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/>
        </p:nvSpPr>
        <p:spPr>
          <a:xfrm>
            <a:off x="243525" y="219175"/>
            <a:ext cx="2544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Top 2 Design Ideas (Final)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35" name="Google Shape;23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9050" y="302300"/>
            <a:ext cx="4632801" cy="46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E4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/>
          <p:nvPr/>
        </p:nvSpPr>
        <p:spPr>
          <a:xfrm>
            <a:off x="243525" y="219175"/>
            <a:ext cx="2544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Top 2 Design Ideas (Final)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0525" y="152400"/>
            <a:ext cx="5021295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E4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/>
        </p:nvSpPr>
        <p:spPr>
          <a:xfrm>
            <a:off x="243525" y="219175"/>
            <a:ext cx="3043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Top 2 Designs Storyboarded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47" name="Google Shape;24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838" y="752750"/>
            <a:ext cx="3166687" cy="398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8850" y="705016"/>
            <a:ext cx="3043800" cy="408083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7"/>
          <p:cNvSpPr txBox="1"/>
          <p:nvPr/>
        </p:nvSpPr>
        <p:spPr>
          <a:xfrm>
            <a:off x="1239725" y="4703300"/>
            <a:ext cx="2173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Casual Discovery  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0" name="Google Shape;250;p37"/>
          <p:cNvSpPr txBox="1"/>
          <p:nvPr/>
        </p:nvSpPr>
        <p:spPr>
          <a:xfrm>
            <a:off x="6018875" y="4737800"/>
            <a:ext cx="21735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Wellness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Bouquets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E4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/>
          <p:nvPr/>
        </p:nvSpPr>
        <p:spPr>
          <a:xfrm>
            <a:off x="243525" y="219175"/>
            <a:ext cx="3043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Prototype Description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6" name="Google Shape;256;p38"/>
          <p:cNvSpPr txBox="1"/>
          <p:nvPr/>
        </p:nvSpPr>
        <p:spPr>
          <a:xfrm>
            <a:off x="2776050" y="2163900"/>
            <a:ext cx="35919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Please see </a:t>
            </a:r>
            <a:r>
              <a:rPr lang="en" u="sng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3"/>
              </a:rPr>
              <a:t>here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for our complete prototype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E4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/>
          <p:nvPr/>
        </p:nvSpPr>
        <p:spPr>
          <a:xfrm>
            <a:off x="243525" y="219175"/>
            <a:ext cx="30438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Critical Incident Table: </a:t>
            </a:r>
            <a:r>
              <a:rPr i="1" lang="en">
                <a:latin typeface="Work Sans"/>
                <a:ea typeface="Work Sans"/>
                <a:cs typeface="Work Sans"/>
                <a:sym typeface="Work Sans"/>
              </a:rPr>
              <a:t>Participant 1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262" name="Google Shape;262;p39"/>
          <p:cNvGraphicFramePr/>
          <p:nvPr/>
        </p:nvGraphicFramePr>
        <p:xfrm>
          <a:off x="2622275" y="47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{2762F057-010A-4C55-A055-13868606EA13}</a:tableStyleId>
              </a:tblPr>
              <a:tblGrid>
                <a:gridCol w="2766550"/>
                <a:gridCol w="1014400"/>
              </a:tblGrid>
              <a:tr h="49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Incident 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Severity ranking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523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“Wow I already feel relaxed” (in response to seeing home screen)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484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Smiled at smiley faces and clicked on first one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484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“So cute!” in response to seeing bouquet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66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“How do I go back to accepting the bouquet.”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484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“Huh? I don’t get it” (while clicking on flowers for resources)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307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“Wait is that audio? Why.”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484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“Are there more emoji options? Is this it?”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523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“How do I change my response?” (for emojis)” (midway through)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E4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/>
          <p:nvPr/>
        </p:nvSpPr>
        <p:spPr>
          <a:xfrm>
            <a:off x="243525" y="219175"/>
            <a:ext cx="30438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Critical Incident Table: </a:t>
            </a:r>
            <a:r>
              <a:rPr i="1" lang="en">
                <a:latin typeface="Work Sans"/>
                <a:ea typeface="Work Sans"/>
                <a:cs typeface="Work Sans"/>
                <a:sym typeface="Work Sans"/>
              </a:rPr>
              <a:t>Participant 2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268" name="Google Shape;268;p40"/>
          <p:cNvGraphicFramePr/>
          <p:nvPr/>
        </p:nvGraphicFramePr>
        <p:xfrm>
          <a:off x="1752600" y="687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{2762F057-010A-4C55-A055-13868606EA13}</a:tableStyleId>
              </a:tblPr>
              <a:tblGrid>
                <a:gridCol w="2971800"/>
                <a:gridCol w="29718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Incident</a:t>
                      </a:r>
                      <a:endParaRPr b="1"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Severity Rating</a:t>
                      </a:r>
                      <a:endParaRPr b="1"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 like the layout of the emojis to show emotions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Can I choose emotions beyond these emojis?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Is this a bored face? I don’t know what some of these mean.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What am I trying to change? Something about myself or something about my day?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Clicked accept bouquet before clicking on resources first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What does it mean to accept or generate another bouquet. 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 like the audio idea.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274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Kind of sketchy that you can see someone else’s bouquet. 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E4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/>
          <p:nvPr/>
        </p:nvSpPr>
        <p:spPr>
          <a:xfrm>
            <a:off x="243525" y="219175"/>
            <a:ext cx="30438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Critical Incident Table: </a:t>
            </a:r>
            <a:r>
              <a:rPr i="1" lang="en">
                <a:latin typeface="Work Sans"/>
                <a:ea typeface="Work Sans"/>
                <a:cs typeface="Work Sans"/>
                <a:sym typeface="Work Sans"/>
              </a:rPr>
              <a:t>Participant 3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274" name="Google Shape;274;p41"/>
          <p:cNvGraphicFramePr/>
          <p:nvPr/>
        </p:nvGraphicFramePr>
        <p:xfrm>
          <a:off x="1600200" y="77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{2762F057-010A-4C55-A055-13868606EA13}</a:tableStyleId>
              </a:tblPr>
              <a:tblGrid>
                <a:gridCol w="2971800"/>
                <a:gridCol w="29718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Incident</a:t>
                      </a:r>
                      <a:endParaRPr b="1"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Severity Rating</a:t>
                      </a:r>
                      <a:endParaRPr b="1"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327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Appreciate the time indicator for journals.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Finds drawings funky.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Confused because emoji’s are in random order, rather than sorted from happy to sad.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Cannot go back.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Does not feel like filling out journal prompts (elaboration on why you are anxious)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Wording of “what would you like to change?” is off putting. 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“Interesting” in reference to bouquet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274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Confused on audio portion; can you type a message instead?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596600" y="694050"/>
            <a:ext cx="2788200" cy="2751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THE PROBLEM</a:t>
            </a:r>
            <a:endParaRPr sz="18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Leveraging mental health resources is currently </a:t>
            </a:r>
            <a:r>
              <a:rPr i="1" lang="en">
                <a:solidFill>
                  <a:srgbClr val="3680FD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laborious yet ineffectual</a:t>
            </a:r>
            <a:r>
              <a:rPr lang="en">
                <a:solidFill>
                  <a:srgbClr val="3680FD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,</a:t>
            </a:r>
            <a:r>
              <a:rPr lang="en">
                <a:solidFill>
                  <a:srgbClr val="3680FD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making the prioritization of </a:t>
            </a:r>
            <a:r>
              <a:rPr i="1" lang="en">
                <a:solidFill>
                  <a:srgbClr val="3680FD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wellbeing feel burdensome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. 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5801925" y="694050"/>
            <a:ext cx="2788200" cy="2751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THE SOLUTION</a:t>
            </a:r>
            <a:endParaRPr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 resource navigation tool that is more </a:t>
            </a:r>
            <a:r>
              <a:rPr i="1" lang="en">
                <a:solidFill>
                  <a:srgbClr val="3680FD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visually soothing, reflective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, and </a:t>
            </a:r>
            <a:r>
              <a:rPr i="1" lang="en">
                <a:solidFill>
                  <a:srgbClr val="3680FD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action oriented. 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3951075" y="2571750"/>
            <a:ext cx="1284600" cy="12054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Student Burnout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E4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2"/>
          <p:cNvSpPr txBox="1"/>
          <p:nvPr/>
        </p:nvSpPr>
        <p:spPr>
          <a:xfrm>
            <a:off x="243525" y="219175"/>
            <a:ext cx="30438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Critical Incident Table: </a:t>
            </a:r>
            <a:r>
              <a:rPr i="1" lang="en">
                <a:latin typeface="Work Sans"/>
                <a:ea typeface="Work Sans"/>
                <a:cs typeface="Work Sans"/>
                <a:sym typeface="Work Sans"/>
              </a:rPr>
              <a:t>Participant 4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280" name="Google Shape;280;p42"/>
          <p:cNvGraphicFramePr/>
          <p:nvPr/>
        </p:nvGraphicFramePr>
        <p:xfrm>
          <a:off x="1600200" y="1606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{2762F057-010A-4C55-A055-13868606EA13}</a:tableStyleId>
              </a:tblPr>
              <a:tblGrid>
                <a:gridCol w="2971800"/>
                <a:gridCol w="29718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Incident</a:t>
                      </a:r>
                      <a:endParaRPr b="1"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Severity Rating</a:t>
                      </a:r>
                      <a:endParaRPr b="1"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“Oh nice” [when looking at emojis]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Clicked “Accept Bouquet” before exploring the resources in it. Then said “What do I do now?”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“How do I go back?”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“Some of the text is hard to read.”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E4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3"/>
          <p:cNvSpPr txBox="1"/>
          <p:nvPr/>
        </p:nvSpPr>
        <p:spPr>
          <a:xfrm>
            <a:off x="243525" y="219175"/>
            <a:ext cx="30438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Critical Incident Table: </a:t>
            </a:r>
            <a:r>
              <a:rPr i="1" lang="en">
                <a:latin typeface="Work Sans"/>
                <a:ea typeface="Work Sans"/>
                <a:cs typeface="Work Sans"/>
                <a:sym typeface="Work Sans"/>
              </a:rPr>
              <a:t>Participant 5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286" name="Google Shape;286;p43"/>
          <p:cNvGraphicFramePr/>
          <p:nvPr/>
        </p:nvGraphicFramePr>
        <p:xfrm>
          <a:off x="2606425" y="98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{2762F057-010A-4C55-A055-13868606EA13}</a:tableStyleId>
              </a:tblPr>
              <a:tblGrid>
                <a:gridCol w="2565475"/>
                <a:gridCol w="2565475"/>
              </a:tblGrid>
              <a:tr h="267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Incident</a:t>
                      </a:r>
                      <a:endParaRPr b="1"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Severity Rating</a:t>
                      </a:r>
                      <a:endParaRPr b="1"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455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“Why do all the past entries say October 5?”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455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“None of these emojis describe how I’m feeling.”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421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“What if I’m in crisis mode?” [while selecting emojis]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57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“What does this mean?” [in response to “What would you like to change?” screen]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421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“Why is my bouquet thriving? What does that mean?”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421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“It’s so cute!” [in response to the bouquet]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267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“The audio message is a nice idea.”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421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“I don’t know how I feel about the bouquets being public.”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</a:t>
                      </a:r>
                      <a:endParaRPr sz="1100">
                        <a:solidFill>
                          <a:srgbClr val="FF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  <a:tr h="729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“I like the hand-drawn feel to the app. It feels very relaxing [even though the hand drawing is for the prototype].”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E4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4"/>
          <p:cNvSpPr txBox="1"/>
          <p:nvPr/>
        </p:nvSpPr>
        <p:spPr>
          <a:xfrm>
            <a:off x="243525" y="219175"/>
            <a:ext cx="30438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Consent Forms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92" name="Google Shape;29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1750" y="1098400"/>
            <a:ext cx="3156807" cy="32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225" y="1098400"/>
            <a:ext cx="3043800" cy="327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E4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5"/>
          <p:cNvSpPr txBox="1"/>
          <p:nvPr/>
        </p:nvSpPr>
        <p:spPr>
          <a:xfrm>
            <a:off x="243525" y="219175"/>
            <a:ext cx="30438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Consent Forms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99" name="Google Shape;29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9019" y="1221175"/>
            <a:ext cx="2620231" cy="296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3" y="1221175"/>
            <a:ext cx="2716474" cy="296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>
            <a:off x="2776050" y="1686475"/>
            <a:ext cx="5929500" cy="1126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MISSION STATEMENT</a:t>
            </a:r>
            <a:endParaRPr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Transforming student wellbeing into an </a:t>
            </a:r>
            <a:r>
              <a:rPr i="1" lang="en">
                <a:solidFill>
                  <a:srgbClr val="3680FD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effortless, effective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and </a:t>
            </a:r>
            <a:r>
              <a:rPr i="1" lang="en">
                <a:solidFill>
                  <a:srgbClr val="3680FD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personalized social experience. </a:t>
            </a:r>
            <a:endParaRPr i="1">
              <a:solidFill>
                <a:srgbClr val="3680FD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2776050" y="2940650"/>
            <a:ext cx="5929500" cy="1126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VALUE PROPOSITION</a:t>
            </a:r>
            <a:endParaRPr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Let your personal wellness visualization curate </a:t>
            </a:r>
            <a:r>
              <a:rPr i="1" lang="en">
                <a:solidFill>
                  <a:srgbClr val="3680FD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resources best suited to you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, reflect your self-care commitments, and </a:t>
            </a:r>
            <a:r>
              <a:rPr i="1" lang="en">
                <a:solidFill>
                  <a:srgbClr val="3680FD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source support from loved ones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/>
          <p:nvPr/>
        </p:nvSpPr>
        <p:spPr>
          <a:xfrm>
            <a:off x="5966100" y="1591650"/>
            <a:ext cx="2130900" cy="1960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Encounter personalized wellness programming </a:t>
            </a:r>
            <a:r>
              <a:rPr i="1" lang="en">
                <a:solidFill>
                  <a:srgbClr val="3680FD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without the stress of the search</a:t>
            </a:r>
            <a:endParaRPr i="1">
              <a:solidFill>
                <a:srgbClr val="3680FD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/>
          <p:nvPr/>
        </p:nvSpPr>
        <p:spPr>
          <a:xfrm>
            <a:off x="1290625" y="1071450"/>
            <a:ext cx="3056100" cy="3652800"/>
          </a:xfrm>
          <a:prstGeom prst="roundRect">
            <a:avLst>
              <a:gd fmla="val 16667" name="adj"/>
            </a:avLst>
          </a:prstGeom>
          <a:solidFill>
            <a:srgbClr val="B9EAC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AutoNum type="arabicPeriod"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Two simple focus areas: location suggestions,  algorithmic matching scale.  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AutoNum type="arabicPeriod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Map feature: </a:t>
            </a:r>
            <a:r>
              <a:rPr i="1" lang="en">
                <a:latin typeface="Work Sans Regular"/>
                <a:ea typeface="Work Sans Regular"/>
                <a:cs typeface="Work Sans Regular"/>
                <a:sym typeface="Work Sans Regular"/>
              </a:rPr>
              <a:t>Casual discovery of wellness programs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rather than scheduling them in.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AutoNum type="arabicPeriod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Matching feature: Creates an </a:t>
            </a:r>
            <a:r>
              <a:rPr i="1" lang="en">
                <a:latin typeface="Work Sans Regular"/>
                <a:ea typeface="Work Sans Regular"/>
                <a:cs typeface="Work Sans Regular"/>
                <a:sym typeface="Work Sans Regular"/>
              </a:rPr>
              <a:t>accessible scale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of how to prioritize events.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7" name="Google Shape;97;p19"/>
          <p:cNvSpPr/>
          <p:nvPr/>
        </p:nvSpPr>
        <p:spPr>
          <a:xfrm>
            <a:off x="4633075" y="1071450"/>
            <a:ext cx="3056100" cy="3652800"/>
          </a:xfrm>
          <a:prstGeom prst="roundRect">
            <a:avLst>
              <a:gd fmla="val 16667" name="adj"/>
            </a:avLst>
          </a:prstGeom>
          <a:solidFill>
            <a:srgbClr val="FF4C4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AutoNum type="arabicPeriod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Constant </a:t>
            </a:r>
            <a:r>
              <a:rPr i="1" lang="en">
                <a:latin typeface="Work Sans Regular"/>
                <a:ea typeface="Work Sans Regular"/>
                <a:cs typeface="Work Sans Regular"/>
                <a:sym typeface="Work Sans Regular"/>
              </a:rPr>
              <a:t>reminders</a:t>
            </a:r>
            <a:r>
              <a:rPr lang="en">
                <a:latin typeface="Work Sans Regular"/>
                <a:ea typeface="Work Sans Regular"/>
                <a:cs typeface="Work Sans Regular"/>
                <a:sym typeface="Work Sans Regular"/>
              </a:rPr>
              <a:t>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based on location tracking </a:t>
            </a:r>
            <a:r>
              <a:rPr i="1" lang="en">
                <a:latin typeface="Work Sans Regular"/>
                <a:ea typeface="Work Sans Regular"/>
                <a:cs typeface="Work Sans Regular"/>
                <a:sym typeface="Work Sans Regular"/>
              </a:rPr>
              <a:t>may be invasive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AutoNum type="arabicPeriod"/>
            </a:pPr>
            <a:r>
              <a:rPr i="1" lang="en">
                <a:latin typeface="Work Sans Regular"/>
                <a:ea typeface="Work Sans Regular"/>
                <a:cs typeface="Work Sans Regular"/>
                <a:sym typeface="Work Sans Regular"/>
              </a:rPr>
              <a:t>Quality of app is location dependent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: if you live far from things it may be difficult to get utility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AutoNum type="arabicPeriod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Focus on personal use encourages </a:t>
            </a:r>
            <a:r>
              <a:rPr i="1" lang="en">
                <a:latin typeface="Work Sans Regular"/>
                <a:ea typeface="Work Sans Regular"/>
                <a:cs typeface="Work Sans Regular"/>
                <a:sym typeface="Work Sans Regular"/>
              </a:rPr>
              <a:t>less social engagement</a:t>
            </a:r>
            <a:endParaRPr i="1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/>
          <p:nvPr/>
        </p:nvSpPr>
        <p:spPr>
          <a:xfrm>
            <a:off x="5966100" y="1591650"/>
            <a:ext cx="2130900" cy="1960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Receive an </a:t>
            </a:r>
            <a:r>
              <a:rPr i="1" lang="en">
                <a:solidFill>
                  <a:srgbClr val="3680FD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actionable bouquet of resources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designed to </a:t>
            </a:r>
            <a:r>
              <a:rPr i="1" lang="en">
                <a:solidFill>
                  <a:srgbClr val="3680FD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accomplish your goals.</a:t>
            </a:r>
            <a:endParaRPr i="1">
              <a:solidFill>
                <a:srgbClr val="3680FD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4">
            <a:alphaModFix/>
          </a:blip>
          <a:srcRect b="0" l="0" r="50666" t="0"/>
          <a:stretch/>
        </p:blipFill>
        <p:spPr>
          <a:xfrm>
            <a:off x="849325" y="885375"/>
            <a:ext cx="4511129" cy="292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 rotWithShape="1">
          <a:blip r:embed="rId5">
            <a:alphaModFix/>
          </a:blip>
          <a:srcRect b="0" l="49199" r="0" t="0"/>
          <a:stretch/>
        </p:blipFill>
        <p:spPr>
          <a:xfrm>
            <a:off x="1010964" y="885375"/>
            <a:ext cx="4645045" cy="292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/>
          <p:nvPr/>
        </p:nvSpPr>
        <p:spPr>
          <a:xfrm>
            <a:off x="1290625" y="1071450"/>
            <a:ext cx="3056100" cy="3652800"/>
          </a:xfrm>
          <a:prstGeom prst="roundRect">
            <a:avLst>
              <a:gd fmla="val 16667" name="adj"/>
            </a:avLst>
          </a:prstGeom>
          <a:solidFill>
            <a:srgbClr val="B9EAC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AutoNum type="arabicPeriod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Motivated to take care of your bouquet.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AutoNum type="arabicPeriod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Continuous calibration of resources </a:t>
            </a:r>
            <a:r>
              <a:rPr i="1" lang="en">
                <a:latin typeface="Work Sans Regular"/>
                <a:ea typeface="Work Sans Regular"/>
                <a:cs typeface="Work Sans Regular"/>
                <a:sym typeface="Work Sans Regular"/>
              </a:rPr>
              <a:t>restructures wellness as action oriented &amp; flexible.</a:t>
            </a:r>
            <a:endParaRPr i="1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AutoNum type="arabicPeriod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Ability to see journal entries to view your progress.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2" name="Google Shape;112;p21"/>
          <p:cNvSpPr/>
          <p:nvPr/>
        </p:nvSpPr>
        <p:spPr>
          <a:xfrm>
            <a:off x="4633075" y="1071450"/>
            <a:ext cx="3056100" cy="3652800"/>
          </a:xfrm>
          <a:prstGeom prst="roundRect">
            <a:avLst>
              <a:gd fmla="val 16667" name="adj"/>
            </a:avLst>
          </a:prstGeom>
          <a:solidFill>
            <a:srgbClr val="FF4C4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AutoNum type="arabicPeriod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Requiring a daily journal entry may be too demanding. 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AutoNum type="arabicPeriod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Bouquet visualization may </a:t>
            </a:r>
            <a:r>
              <a:rPr i="1" lang="en">
                <a:latin typeface="Work Sans Regular"/>
                <a:ea typeface="Work Sans Regular"/>
                <a:cs typeface="Work Sans Regular"/>
                <a:sym typeface="Work Sans Regular"/>
              </a:rPr>
              <a:t>restrict the demographic of users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AutoNum type="arabicPeriod"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Focus on personal use encourages </a:t>
            </a:r>
            <a:r>
              <a:rPr i="1" lang="en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less social engagement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